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DM Sans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erriweather Light"/>
      <p:regular r:id="rId24"/>
      <p:bold r:id="rId25"/>
      <p:italic r:id="rId26"/>
      <p:boldItalic r:id="rId27"/>
    </p:embeddedFont>
    <p:embeddedFont>
      <p:font typeface="DM Sans SemiBold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hDscsnhlh4X6wQRLVNzRumMvjk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30F4AF-AA72-4126-AE67-FD3689FDFEAF}">
  <a:tblStyle styleId="{7B30F4AF-AA72-4126-AE67-FD3689FDFEA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Light-italic.fntdata"/><Relationship Id="rId25" Type="http://schemas.openxmlformats.org/officeDocument/2006/relationships/font" Target="fonts/MerriweatherLight-bold.fntdata"/><Relationship Id="rId28" Type="http://schemas.openxmlformats.org/officeDocument/2006/relationships/font" Target="fonts/DMSansSemiBold-regular.fntdata"/><Relationship Id="rId27" Type="http://schemas.openxmlformats.org/officeDocument/2006/relationships/font" Target="fonts/Merriweather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Italic.fntdata"/><Relationship Id="rId30" Type="http://schemas.openxmlformats.org/officeDocument/2006/relationships/font" Target="fonts/DMSa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font" Target="fonts/DMSansMedium-bold.fntdata"/><Relationship Id="rId16" Type="http://schemas.openxmlformats.org/officeDocument/2006/relationships/font" Target="fonts/DMSansMedium-regular.fntdata"/><Relationship Id="rId19" Type="http://schemas.openxmlformats.org/officeDocument/2006/relationships/font" Target="fonts/DMSansMedium-boldItalic.fntdata"/><Relationship Id="rId18" Type="http://schemas.openxmlformats.org/officeDocument/2006/relationships/font" Target="fonts/DM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bbd2a0f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bbd2a0f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" name="Google Shape;11;p16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16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16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6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6" name="Google Shape;16;p16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Google Shape;58;p25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" name="Google Shape;59;p25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1400" u="none" cap="none" strike="noStrike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25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5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5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7" name="Google Shape;67;p25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Google Shape;69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" name="Google Shape;70;p26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6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6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26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6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7" name="Google Shape;77;p26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27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" name="Google Shape;80;p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27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27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7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7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7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7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2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8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8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8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0" name="Google Shape;110;p29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9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9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9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9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6" name="Google Shape;116;p29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9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9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9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1" name="Google Shape;121;p29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2" name="Google Shape;122;p29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3" name="Google Shape;123;p29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30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3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0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30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30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30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30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30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31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" name="Google Shape;141;p3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3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1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31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4" name="Google Shape;154;p31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5" name="Google Shape;155;p31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6" name="Google Shape;156;p31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7" name="Google Shape;157;p31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3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32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2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167" name="Google Shape;167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32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2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2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2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2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7" name="Google Shape;177;p3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3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3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</a:lstStyle>
          <a:p/>
        </p:txBody>
      </p:sp>
      <p:sp>
        <p:nvSpPr>
          <p:cNvPr id="183" name="Google Shape;183;p33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6" name="Google Shape;186;p34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7" name="Google Shape;187;p34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8" name="Google Shape;188;p34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4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0" name="Google Shape;190;p34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4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92" name="Google Shape;192;p3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4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4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oogle Shape;18;p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" name="Google Shape;19;p17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35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3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6" name="Google Shape;206;p3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7" name="Google Shape;207;p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3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4" name="Google Shape;214;p37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7" name="Google Shape;217;p3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8" name="Google Shape;218;p38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1" name="Google Shape;221;p3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39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9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7" name="Google Shape;227;p39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4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40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4" name="Google Shape;234;p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4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4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2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8" name="Google Shape;248;p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43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3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2" name="Google Shape;262;p44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44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264" name="Google Shape;264;p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" name="Google Shape;22;p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" name="Google Shape;23;p18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45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5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6" name="Google Shape;276;p45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7" name="Google Shape;277;p45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1" name="Google Shape;281;p46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2" name="Google Shape;282;p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46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6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2" name="Google Shape;292;p46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3" name="Google Shape;293;p46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4" name="Google Shape;294;p46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9" name="Google Shape;299;p4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0" name="Google Shape;300;p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4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1" name="Google Shape;311;p47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2" name="Google Shape;312;p47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47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4" name="Google Shape;314;p47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0" name="Google Shape;320;p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4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322" name="Google Shape;322;p48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49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3" name="Google Shape;333;p49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5" name="Google Shape;335;p49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9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9" name="Google Shape;339;p5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0" name="Google Shape;340;p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50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0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0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3" name="Google Shape;353;p50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51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" name="Google Shape;359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52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2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2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2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2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2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2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27" name="Google Shape;27;p1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" name="Google Shape;28;p19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oogle Shape;42;p23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" name="Google Shape;43;p23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44" name="Google Shape;44;p2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" name="Google Shape;45;p23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{7B30F4AF-AA72-4126-AE67-FD3689FDFEAF}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24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54" name="Google Shape;54;p24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jef1056/anime-subtitles" TargetMode="External"/><Relationship Id="rId4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055" r="26055" t="0"/>
          <a:stretch/>
        </p:blipFill>
        <p:spPr>
          <a:xfrm>
            <a:off x="-99550" y="0"/>
            <a:ext cx="4572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"/>
          <p:cNvSpPr txBox="1"/>
          <p:nvPr>
            <p:ph idx="1" type="subTitle"/>
          </p:nvPr>
        </p:nvSpPr>
        <p:spPr>
          <a:xfrm>
            <a:off x="4747800" y="4328608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ML Project by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Kimberly 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1"/>
          <p:cNvSpPr txBox="1"/>
          <p:nvPr>
            <p:ph type="title"/>
          </p:nvPr>
        </p:nvSpPr>
        <p:spPr>
          <a:xfrm>
            <a:off x="4794000" y="802425"/>
            <a:ext cx="42243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800"/>
              <a:t>Anime</a:t>
            </a:r>
            <a:endParaRPr sz="3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800"/>
              <a:t>Recommendation </a:t>
            </a:r>
            <a:r>
              <a:rPr lang="en" sz="3100"/>
              <a:t>-With Subtitles/Dialogue!</a:t>
            </a:r>
            <a:endParaRPr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"/>
          <p:cNvSpPr txBox="1"/>
          <p:nvPr>
            <p:ph type="title"/>
          </p:nvPr>
        </p:nvSpPr>
        <p:spPr>
          <a:xfrm>
            <a:off x="249200" y="1297575"/>
            <a:ext cx="453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Problem Do We Solve?</a:t>
            </a:r>
            <a:endParaRPr/>
          </a:p>
        </p:txBody>
      </p:sp>
      <p:pic>
        <p:nvPicPr>
          <p:cNvPr id="382" name="Google Shape;382;p5"/>
          <p:cNvPicPr preferRelativeResize="0"/>
          <p:nvPr/>
        </p:nvPicPr>
        <p:blipFill rotWithShape="1">
          <a:blip r:embed="rId3">
            <a:alphaModFix/>
          </a:blip>
          <a:srcRect b="0" l="16868" r="16875" t="0"/>
          <a:stretch/>
        </p:blipFill>
        <p:spPr>
          <a:xfrm>
            <a:off x="4615800" y="1005225"/>
            <a:ext cx="4402501" cy="358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/>
          <p:nvPr>
            <p:ph type="title"/>
          </p:nvPr>
        </p:nvSpPr>
        <p:spPr>
          <a:xfrm>
            <a:off x="369838" y="381225"/>
            <a:ext cx="889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Ina</a:t>
            </a:r>
            <a:r>
              <a:rPr lang="en" sz="3300"/>
              <a:t>ccurate/Misleading </a:t>
            </a:r>
            <a:r>
              <a:rPr lang="en" sz="3300"/>
              <a:t>Recommendations</a:t>
            </a:r>
            <a:r>
              <a:rPr lang="en" sz="3300"/>
              <a:t> </a:t>
            </a:r>
            <a:endParaRPr sz="3300"/>
          </a:p>
        </p:txBody>
      </p:sp>
      <p:sp>
        <p:nvSpPr>
          <p:cNvPr id="388" name="Google Shape;388;p6"/>
          <p:cNvSpPr txBox="1"/>
          <p:nvPr>
            <p:ph idx="1" type="body"/>
          </p:nvPr>
        </p:nvSpPr>
        <p:spPr>
          <a:xfrm>
            <a:off x="175800" y="1333950"/>
            <a:ext cx="86538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anime enjoyers often need to know genre and studio ahead of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can lead to missing out on underrated series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Anime databases like MyAnimeList(MAL) and AniList often only </a:t>
            </a:r>
            <a:r>
              <a:rPr lang="en"/>
              <a:t>describe series with quick blurbs and categories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Anime can have misleading series descriptions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File:MyAnimeList Logo.png - Wikimedia Commons" id="389" name="Google Shape;3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00" y="3417100"/>
            <a:ext cx="1662300" cy="166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Images : questions, question mark, quiz, confused, mysterious ..." id="390" name="Google Shape;39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601" y="3438151"/>
            <a:ext cx="1620198" cy="1620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ystem search icon.png - Wikimedia Commons" id="391" name="Google Shape;39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407" y="3129638"/>
            <a:ext cx="1831523" cy="184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bbd2a0f3c_0_0"/>
          <p:cNvSpPr txBox="1"/>
          <p:nvPr>
            <p:ph type="title"/>
          </p:nvPr>
        </p:nvSpPr>
        <p:spPr>
          <a:xfrm>
            <a:off x="175800" y="125600"/>
            <a:ext cx="87174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Get Content From Dialogue!</a:t>
            </a:r>
            <a:endParaRPr/>
          </a:p>
        </p:txBody>
      </p:sp>
      <p:sp>
        <p:nvSpPr>
          <p:cNvPr id="397" name="Google Shape;397;g33bbd2a0f3c_0_0"/>
          <p:cNvSpPr txBox="1"/>
          <p:nvPr>
            <p:ph idx="1" type="body"/>
          </p:nvPr>
        </p:nvSpPr>
        <p:spPr>
          <a:xfrm>
            <a:off x="175800" y="2109900"/>
            <a:ext cx="87174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</a:t>
            </a:r>
            <a:r>
              <a:rPr lang="en"/>
              <a:t>recommend</a:t>
            </a:r>
            <a:r>
              <a:rPr lang="en"/>
              <a:t> an anime based on actual dialogue and subtitle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just metadata, user can get a </a:t>
            </a:r>
            <a:r>
              <a:rPr lang="en"/>
              <a:t>recommendation</a:t>
            </a:r>
            <a:r>
              <a:rPr lang="en"/>
              <a:t> from similar words and dialogue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prevent misleading blurbs or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don’t have to know category data ahead of time, they can describe what type of series they are thinking of watching</a:t>
            </a:r>
            <a:endParaRPr/>
          </a:p>
        </p:txBody>
      </p:sp>
      <p:pic>
        <p:nvPicPr>
          <p:cNvPr id="398" name="Google Shape;398;g33bbd2a0f3c_0_0"/>
          <p:cNvPicPr preferRelativeResize="0"/>
          <p:nvPr/>
        </p:nvPicPr>
        <p:blipFill rotWithShape="1">
          <a:blip r:embed="rId3">
            <a:alphaModFix/>
          </a:blip>
          <a:srcRect b="0" l="21786" r="21786" t="0"/>
          <a:stretch/>
        </p:blipFill>
        <p:spPr>
          <a:xfrm>
            <a:off x="6308125" y="872600"/>
            <a:ext cx="1237300" cy="12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"/>
          <p:cNvSpPr txBox="1"/>
          <p:nvPr>
            <p:ph type="title"/>
          </p:nvPr>
        </p:nvSpPr>
        <p:spPr>
          <a:xfrm>
            <a:off x="249200" y="1297575"/>
            <a:ext cx="453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is the ML approach used?</a:t>
            </a:r>
            <a:endParaRPr/>
          </a:p>
        </p:txBody>
      </p:sp>
      <p:pic>
        <p:nvPicPr>
          <p:cNvPr id="404" name="Google Shape;404;p7"/>
          <p:cNvPicPr preferRelativeResize="0"/>
          <p:nvPr/>
        </p:nvPicPr>
        <p:blipFill rotWithShape="1">
          <a:blip r:embed="rId3">
            <a:alphaModFix/>
          </a:blip>
          <a:srcRect b="0" l="15274" r="15267" t="0"/>
          <a:stretch/>
        </p:blipFill>
        <p:spPr>
          <a:xfrm>
            <a:off x="4615800" y="1005225"/>
            <a:ext cx="4402501" cy="358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"/>
          <p:cNvSpPr txBox="1"/>
          <p:nvPr>
            <p:ph type="title"/>
          </p:nvPr>
        </p:nvSpPr>
        <p:spPr>
          <a:xfrm>
            <a:off x="175800" y="125600"/>
            <a:ext cx="493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10" name="Google Shape;410;p8"/>
          <p:cNvSpPr txBox="1"/>
          <p:nvPr>
            <p:ph idx="1" type="body"/>
          </p:nvPr>
        </p:nvSpPr>
        <p:spPr>
          <a:xfrm>
            <a:off x="175800" y="1194650"/>
            <a:ext cx="86538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/>
              <a:t>Kaggle Anime Subtitles Dataset: </a:t>
            </a:r>
            <a:r>
              <a:rPr lang="en" u="sng">
                <a:solidFill>
                  <a:schemeClr val="hlink"/>
                </a:solidFill>
                <a:hlinkClick r:id="rId3"/>
              </a:rPr>
              <a:t>Jess Fan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/>
              <a:t>Picked this dataset due to it being preprocessed in json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/>
              <a:t>Anime subtitles can comes in .ass and .srt formats with context and response fields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Anime titles are in the filenames of the json 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Anime titles in this case are anime name and the episode 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lot of processing on our end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1" name="Google Shape;4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9650" y="3336375"/>
            <a:ext cx="1662300" cy="16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"/>
          <p:cNvSpPr txBox="1"/>
          <p:nvPr>
            <p:ph type="title"/>
          </p:nvPr>
        </p:nvSpPr>
        <p:spPr>
          <a:xfrm>
            <a:off x="123300" y="0"/>
            <a:ext cx="889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0"/>
              <a:buNone/>
            </a:pPr>
            <a:r>
              <a:rPr b="1" lang="en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Models</a:t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417" name="Google Shape;417;p12"/>
          <p:cNvSpPr txBox="1"/>
          <p:nvPr>
            <p:ph idx="1" type="body"/>
          </p:nvPr>
        </p:nvSpPr>
        <p:spPr>
          <a:xfrm>
            <a:off x="150650" y="923675"/>
            <a:ext cx="79209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Clustering</a:t>
            </a: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K-Means(MiniBatchKMeans)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DBSCAN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Agglomerative Clustering(</a:t>
            </a: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Hierarchical</a:t>
            </a: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Natural Language Processing (NLP)</a:t>
            </a: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NLTK Techniques(Stop word removal, lemmatization)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erriweather"/>
              <a:buChar char="○"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TF-IDF Vectorization</a:t>
            </a: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for text feature extraction.</a:t>
            </a:r>
            <a:endParaRPr sz="21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Cosine Similarity and Pairwise Distances</a:t>
            </a: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For recommendation and similarity matching.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Silhouette and Davies-Bouldin scores </a:t>
            </a:r>
            <a:endParaRPr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○"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To evaluate clustering quality.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erriweather"/>
              <a:buChar char="●"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Dimensionality Reduction via PCA and TruncatedSVD.</a:t>
            </a:r>
            <a:endParaRPr b="1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"/>
          <p:cNvSpPr txBox="1"/>
          <p:nvPr>
            <p:ph type="title"/>
          </p:nvPr>
        </p:nvSpPr>
        <p:spPr>
          <a:xfrm>
            <a:off x="193825" y="1319725"/>
            <a:ext cx="42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Let’s look at the results and Demo!</a:t>
            </a:r>
            <a:endParaRPr/>
          </a:p>
        </p:txBody>
      </p:sp>
      <p:pic>
        <p:nvPicPr>
          <p:cNvPr id="423" name="Google Shape;423;p13"/>
          <p:cNvPicPr preferRelativeResize="0"/>
          <p:nvPr/>
        </p:nvPicPr>
        <p:blipFill rotWithShape="1">
          <a:blip r:embed="rId3">
            <a:alphaModFix/>
          </a:blip>
          <a:srcRect b="0" l="4060" r="4069" t="0"/>
          <a:stretch/>
        </p:blipFill>
        <p:spPr>
          <a:xfrm>
            <a:off x="4615800" y="1005225"/>
            <a:ext cx="4402501" cy="358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459" r="15465" t="0"/>
          <a:stretch/>
        </p:blipFill>
        <p:spPr>
          <a:xfrm>
            <a:off x="4572000" y="194275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4"/>
          <p:cNvSpPr txBox="1"/>
          <p:nvPr>
            <p:ph type="title"/>
          </p:nvPr>
        </p:nvSpPr>
        <p:spPr>
          <a:xfrm>
            <a:off x="0" y="1934875"/>
            <a:ext cx="626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800"/>
              <a:t>Thank You!</a:t>
            </a:r>
            <a:endParaRPr sz="6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